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gh1zSR7q9NnAx3Wy1jdvLJY6jt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7" name="Google Shape;30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f2f88ee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16f2f88eef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28.png"/><Relationship Id="rId7" Type="http://schemas.openxmlformats.org/officeDocument/2006/relationships/image" Target="../media/image44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9" Type="http://schemas.openxmlformats.org/officeDocument/2006/relationships/image" Target="../media/image32.png"/><Relationship Id="rId5" Type="http://schemas.openxmlformats.org/officeDocument/2006/relationships/image" Target="../media/image43.png"/><Relationship Id="rId6" Type="http://schemas.openxmlformats.org/officeDocument/2006/relationships/image" Target="../media/image57.png"/><Relationship Id="rId7" Type="http://schemas.openxmlformats.org/officeDocument/2006/relationships/image" Target="../media/image56.png"/><Relationship Id="rId8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8.png"/><Relationship Id="rId5" Type="http://schemas.openxmlformats.org/officeDocument/2006/relationships/image" Target="../media/image7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1.png"/><Relationship Id="rId5" Type="http://schemas.openxmlformats.org/officeDocument/2006/relationships/image" Target="../media/image59.png"/><Relationship Id="rId6" Type="http://schemas.openxmlformats.org/officeDocument/2006/relationships/image" Target="../media/image75.png"/><Relationship Id="rId7" Type="http://schemas.openxmlformats.org/officeDocument/2006/relationships/image" Target="../media/image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60.png"/><Relationship Id="rId5" Type="http://schemas.openxmlformats.org/officeDocument/2006/relationships/image" Target="../media/image75.png"/><Relationship Id="rId6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74.png"/><Relationship Id="rId9" Type="http://schemas.openxmlformats.org/officeDocument/2006/relationships/image" Target="../media/image65.png"/><Relationship Id="rId5" Type="http://schemas.openxmlformats.org/officeDocument/2006/relationships/image" Target="../media/image63.png"/><Relationship Id="rId6" Type="http://schemas.openxmlformats.org/officeDocument/2006/relationships/image" Target="../media/image69.png"/><Relationship Id="rId7" Type="http://schemas.openxmlformats.org/officeDocument/2006/relationships/image" Target="../media/image67.png"/><Relationship Id="rId8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7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7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0" Type="http://schemas.openxmlformats.org/officeDocument/2006/relationships/image" Target="../media/image7.png"/><Relationship Id="rId9" Type="http://schemas.openxmlformats.org/officeDocument/2006/relationships/image" Target="../media/image49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8.png"/><Relationship Id="rId7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0" Type="http://schemas.openxmlformats.org/officeDocument/2006/relationships/image" Target="../media/image47.png"/><Relationship Id="rId9" Type="http://schemas.openxmlformats.org/officeDocument/2006/relationships/image" Target="../media/image21.png"/><Relationship Id="rId5" Type="http://schemas.openxmlformats.org/officeDocument/2006/relationships/image" Target="../media/image40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"/>
          <p:cNvCxnSpPr/>
          <p:nvPr/>
        </p:nvCxnSpPr>
        <p:spPr>
          <a:xfrm>
            <a:off x="152401" y="6333479"/>
            <a:ext cx="1188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" name="Google Shape;85;p1"/>
          <p:cNvSpPr txBox="1"/>
          <p:nvPr/>
        </p:nvSpPr>
        <p:spPr>
          <a:xfrm>
            <a:off x="152400" y="6359138"/>
            <a:ext cx="1363785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2022.12.16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표지판, 음식, 플레이트, 그리기이(가) 표시된 사진&#10;&#10;자동 생성된 설명"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5583" y="6402511"/>
            <a:ext cx="1014022" cy="280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그리기이(가) 표시된 사진&#10;&#10;자동 생성된 설명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9666" y="6417587"/>
            <a:ext cx="1150361" cy="26747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2071500" y="2160693"/>
            <a:ext cx="804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Denoising Diffusion Probabilistic Models</a:t>
            </a:r>
            <a:endParaRPr b="0" i="0" sz="3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0023277" y="5333221"/>
            <a:ext cx="17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발표자: 최창용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7" y="129562"/>
            <a:ext cx="3193619" cy="87520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2071500" y="2899593"/>
            <a:ext cx="8049000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Jonathan Ho, Ajay Jain, Pieter Abbeel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071500" y="3299672"/>
            <a:ext cx="8049000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UC Berkeley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10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10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10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Diffusion models and denoising autoencoders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3.2 Forward process and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0" baseline="-2500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3" name="Google Shape;2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5968" y="1373019"/>
            <a:ext cx="3860061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5763" y="2024784"/>
            <a:ext cx="6280472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7075" y="5175514"/>
            <a:ext cx="6688598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5999" y="3003586"/>
            <a:ext cx="5098926" cy="200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7075" y="3699600"/>
            <a:ext cx="5098925" cy="6606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10"/>
          <p:cNvCxnSpPr/>
          <p:nvPr/>
        </p:nvCxnSpPr>
        <p:spPr>
          <a:xfrm>
            <a:off x="997075" y="3003586"/>
            <a:ext cx="1019785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0" name="Google Shape;210;p10"/>
          <p:cNvCxnSpPr/>
          <p:nvPr/>
        </p:nvCxnSpPr>
        <p:spPr>
          <a:xfrm>
            <a:off x="997075" y="5056220"/>
            <a:ext cx="1019785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1" name="Google Shape;211;p10"/>
          <p:cNvCxnSpPr/>
          <p:nvPr/>
        </p:nvCxnSpPr>
        <p:spPr>
          <a:xfrm>
            <a:off x="6095999" y="3003586"/>
            <a:ext cx="0" cy="205263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2" name="Google Shape;212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5673" y="5916610"/>
            <a:ext cx="3509252" cy="4140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10"/>
          <p:cNvCxnSpPr>
            <a:endCxn id="212" idx="1"/>
          </p:cNvCxnSpPr>
          <p:nvPr/>
        </p:nvCxnSpPr>
        <p:spPr>
          <a:xfrm>
            <a:off x="6761073" y="6123617"/>
            <a:ext cx="924600" cy="0"/>
          </a:xfrm>
          <a:prstGeom prst="straightConnector1">
            <a:avLst/>
          </a:prstGeom>
          <a:noFill/>
          <a:ln cap="flat" cmpd="sng" w="158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11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11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11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Diffusion models and denoising autoencoders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3.2 Forward process and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0" baseline="-2500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837" y="1849060"/>
            <a:ext cx="3848726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8502" y="2333922"/>
            <a:ext cx="7054993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 rotWithShape="1">
          <a:blip r:embed="rId6">
            <a:alphaModFix/>
          </a:blip>
          <a:srcRect b="0" l="423" r="0" t="0"/>
          <a:stretch/>
        </p:blipFill>
        <p:spPr>
          <a:xfrm>
            <a:off x="604837" y="3181907"/>
            <a:ext cx="6847804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7">
            <a:alphaModFix/>
          </a:blip>
          <a:srcRect b="72364" l="0" r="49032" t="0"/>
          <a:stretch/>
        </p:blipFill>
        <p:spPr>
          <a:xfrm>
            <a:off x="604837" y="3990769"/>
            <a:ext cx="3302685" cy="26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82992" y="4462396"/>
            <a:ext cx="4826012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7931" y="5301111"/>
            <a:ext cx="6401615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2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" name="Google Shape;233;p12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" name="Google Shape;234;p12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Diffusion models and denoising autoencoders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3.3 Data scaling, reverse process decoder, and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0" baseline="-2500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838" y="1944404"/>
            <a:ext cx="6618861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2668" y="2764583"/>
            <a:ext cx="5946663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65119" y="4376762"/>
            <a:ext cx="5261761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13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4" name="Google Shape;244;p13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13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Diffusion models and denoising autoencoders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3.4 Simplified training objective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9107" y="1484165"/>
            <a:ext cx="7713785" cy="1902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3402" y="4381312"/>
            <a:ext cx="5405193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73" y="3660835"/>
            <a:ext cx="6458823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4738" y="5056880"/>
            <a:ext cx="5048471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3"/>
          <p:cNvPicPr preferRelativeResize="0"/>
          <p:nvPr/>
        </p:nvPicPr>
        <p:blipFill rotWithShape="1">
          <a:blip r:embed="rId8">
            <a:alphaModFix/>
          </a:blip>
          <a:srcRect b="0" l="125" r="-1" t="0"/>
          <a:stretch/>
        </p:blipFill>
        <p:spPr>
          <a:xfrm>
            <a:off x="628073" y="5772600"/>
            <a:ext cx="7369844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14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7" name="Google Shape;257;p14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8" name="Google Shape;258;p14"/>
          <p:cNvSpPr txBox="1"/>
          <p:nvPr/>
        </p:nvSpPr>
        <p:spPr>
          <a:xfrm>
            <a:off x="152400" y="231750"/>
            <a:ext cx="94908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Experiments</a:t>
            </a:r>
            <a:endParaRPr b="0" i="0" sz="28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9811" y="3071253"/>
            <a:ext cx="4332377" cy="315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73" y="1310795"/>
            <a:ext cx="356509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7998" y="1849024"/>
            <a:ext cx="7236002" cy="9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15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8" name="Google Shape;268;p15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9" name="Google Shape;269;p15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Experiments</a:t>
            </a:r>
            <a:endParaRPr b="0" i="0" sz="28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4.1 Sample quality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0" name="Google Shape;2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221" y="3894652"/>
            <a:ext cx="7469555" cy="284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9013" y="231750"/>
            <a:ext cx="5653973" cy="3586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7" name="Google Shape;277;p16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8" name="Google Shape;278;p16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9" name="Google Shape;279;p16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Experiments</a:t>
            </a:r>
            <a:endParaRPr b="0" i="0" sz="28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4.1 Sample quality, 4.2 Reverse process parameterization and training objective ablation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0" name="Google Shape;28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6861" y="1603559"/>
            <a:ext cx="8878277" cy="430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17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7" name="Google Shape;287;p17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17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Experiments</a:t>
            </a:r>
            <a:endParaRPr b="0" i="0" sz="28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4.3 Progressive coding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6400" y="2255152"/>
            <a:ext cx="6299200" cy="199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2056" y="4248506"/>
            <a:ext cx="5287888" cy="231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162" y="1622591"/>
            <a:ext cx="7122317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6646" y="1206031"/>
            <a:ext cx="3163942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8" name="Google Shape;298;p18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9" name="Google Shape;299;p18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0" name="Google Shape;300;p18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Experiments</a:t>
            </a:r>
            <a:endParaRPr b="0" i="0" sz="28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4.3 Progressive coding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Google Shape;3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4400" y="2873751"/>
            <a:ext cx="9643200" cy="2395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5162" y="1622591"/>
            <a:ext cx="7122317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646" y="1206031"/>
            <a:ext cx="3163942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19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0" name="Google Shape;310;p19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1" name="Google Shape;311;p19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Experiments</a:t>
            </a:r>
            <a:endParaRPr b="0" i="0" sz="28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4.3 Progressive coding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031" y="1427492"/>
            <a:ext cx="8807938" cy="226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1476" y="4488342"/>
            <a:ext cx="6729047" cy="8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646" y="1137000"/>
            <a:ext cx="2338560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6646" y="3764461"/>
            <a:ext cx="3717476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5162" y="4126891"/>
            <a:ext cx="4714342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5162" y="5370018"/>
            <a:ext cx="7546109" cy="1214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8" name="Google Shape;98;p2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2"/>
          <p:cNvSpPr txBox="1"/>
          <p:nvPr/>
        </p:nvSpPr>
        <p:spPr>
          <a:xfrm>
            <a:off x="152400" y="231750"/>
            <a:ext cx="94908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/>
          <p:nvPr/>
        </p:nvSpPr>
        <p:spPr>
          <a:xfrm>
            <a:off x="226646" y="1999422"/>
            <a:ext cx="6127262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models and denoising autoencoders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32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4" name="Google Shape;324;p32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p32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Experiments</a:t>
            </a:r>
            <a:endParaRPr b="0" i="0" sz="28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4.4 Interpolation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6" name="Google Shape;32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603" y="2107084"/>
            <a:ext cx="10878794" cy="264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33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3" name="Google Shape;333;p33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4" name="Google Shape;334;p33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Experiments</a:t>
            </a:r>
            <a:endParaRPr b="0" i="0" sz="2800" u="none" cap="none" strike="noStrike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4.4 Interpolation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Google Shape;3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4887" y="1099929"/>
            <a:ext cx="8392935" cy="556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34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" name="Google Shape;342;p34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3" name="Google Shape;343;p34"/>
          <p:cNvSpPr txBox="1"/>
          <p:nvPr/>
        </p:nvSpPr>
        <p:spPr>
          <a:xfrm>
            <a:off x="152400" y="231750"/>
            <a:ext cx="94908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Conclusion</a:t>
            </a:r>
            <a:endParaRPr/>
          </a:p>
        </p:txBody>
      </p:sp>
      <p:pic>
        <p:nvPicPr>
          <p:cNvPr id="344" name="Google Shape;3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1000" y="2529613"/>
            <a:ext cx="8550000" cy="19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6f2f88eef6_0_0"/>
          <p:cNvSpPr txBox="1"/>
          <p:nvPr/>
        </p:nvSpPr>
        <p:spPr>
          <a:xfrm>
            <a:off x="1251766" y="1"/>
            <a:ext cx="638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6511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6000"/>
              <a:buFont typeface="Malgun Gothic"/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Collaborators</a:t>
            </a:r>
            <a:endParaRPr b="1" i="0" sz="5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1" name="Google Shape;351;g16f2f88eef6_0_0"/>
          <p:cNvGrpSpPr/>
          <p:nvPr/>
        </p:nvGrpSpPr>
        <p:grpSpPr>
          <a:xfrm>
            <a:off x="410144" y="1641309"/>
            <a:ext cx="11371408" cy="4534053"/>
            <a:chOff x="410144" y="1641309"/>
            <a:chExt cx="11371408" cy="4534053"/>
          </a:xfrm>
        </p:grpSpPr>
        <p:grpSp>
          <p:nvGrpSpPr>
            <p:cNvPr id="352" name="Google Shape;352;g16f2f88eef6_0_0"/>
            <p:cNvGrpSpPr/>
            <p:nvPr/>
          </p:nvGrpSpPr>
          <p:grpSpPr>
            <a:xfrm>
              <a:off x="410144" y="1641309"/>
              <a:ext cx="3514774" cy="1732500"/>
              <a:chOff x="410155" y="1641309"/>
              <a:chExt cx="2640900" cy="1732500"/>
            </a:xfrm>
          </p:grpSpPr>
          <p:sp>
            <p:nvSpPr>
              <p:cNvPr id="353" name="Google Shape;353;g16f2f88eef6_0_0"/>
              <p:cNvSpPr/>
              <p:nvPr/>
            </p:nvSpPr>
            <p:spPr>
              <a:xfrm>
                <a:off x="410155" y="1641309"/>
                <a:ext cx="2640900" cy="173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Radiology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Joon Beom Seo, SangMin Lee</a:t>
                </a:r>
                <a:r>
                  <a:rPr b="0" baseline="3000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A,B</a:t>
                </a:r>
                <a:endParaRPr b="0" i="0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Dong Hyun, Yang, Hyung Jin Won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Ho Sung Kim, Seung Chai Jung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Ji Eun Park, So Jung Lee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Jeong Hyun Lee, Gilsun Hong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4" name="Google Shape;354;g16f2f88eef6_0_0"/>
              <p:cNvCxnSpPr/>
              <p:nvPr/>
            </p:nvCxnSpPr>
            <p:spPr>
              <a:xfrm>
                <a:off x="526489" y="2085809"/>
                <a:ext cx="232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5" name="Google Shape;355;g16f2f88eef6_0_0"/>
            <p:cNvGrpSpPr/>
            <p:nvPr/>
          </p:nvGrpSpPr>
          <p:grpSpPr>
            <a:xfrm>
              <a:off x="4470622" y="1641309"/>
              <a:ext cx="3514774" cy="1030800"/>
              <a:chOff x="3461081" y="1641310"/>
              <a:chExt cx="2640900" cy="1030800"/>
            </a:xfrm>
          </p:grpSpPr>
          <p:sp>
            <p:nvSpPr>
              <p:cNvPr id="356" name="Google Shape;356;g16f2f88eef6_0_0"/>
              <p:cNvSpPr/>
              <p:nvPr/>
            </p:nvSpPr>
            <p:spPr>
              <a:xfrm>
                <a:off x="3461081" y="1641310"/>
                <a:ext cx="2640900" cy="10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Pathology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Hyunjeong Go, Gyuheon Choi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Gyungyub Gong, Dong Eun Song</a:t>
                </a:r>
                <a:r>
                  <a:rPr b="0" i="0" lang="en-US" sz="1051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b="0" i="0" sz="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57" name="Google Shape;357;g16f2f88eef6_0_0"/>
              <p:cNvCxnSpPr/>
              <p:nvPr/>
            </p:nvCxnSpPr>
            <p:spPr>
              <a:xfrm>
                <a:off x="3579809" y="2085809"/>
                <a:ext cx="232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58" name="Google Shape;358;g16f2f88eef6_0_0"/>
            <p:cNvGrpSpPr/>
            <p:nvPr/>
          </p:nvGrpSpPr>
          <p:grpSpPr>
            <a:xfrm>
              <a:off x="8531095" y="1641309"/>
              <a:ext cx="3250457" cy="1104600"/>
              <a:chOff x="6512005" y="1641311"/>
              <a:chExt cx="2442300" cy="1104600"/>
            </a:xfrm>
          </p:grpSpPr>
          <p:sp>
            <p:nvSpPr>
              <p:cNvPr id="359" name="Google Shape;359;g16f2f88eef6_0_0"/>
              <p:cNvSpPr/>
              <p:nvPr/>
            </p:nvSpPr>
            <p:spPr>
              <a:xfrm>
                <a:off x="6512005" y="1641311"/>
                <a:ext cx="2442300" cy="11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Cardiology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Jaekwan Song, Jongmin Song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Young-Hak Kim</a:t>
                </a:r>
                <a:endParaRPr b="0" i="0" sz="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0" name="Google Shape;360;g16f2f88eef6_0_0"/>
              <p:cNvCxnSpPr/>
              <p:nvPr/>
            </p:nvCxnSpPr>
            <p:spPr>
              <a:xfrm>
                <a:off x="6597545" y="2085809"/>
                <a:ext cx="232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61" name="Google Shape;361;g16f2f88eef6_0_0"/>
            <p:cNvGrpSpPr/>
            <p:nvPr/>
          </p:nvGrpSpPr>
          <p:grpSpPr>
            <a:xfrm>
              <a:off x="444907" y="3557370"/>
              <a:ext cx="3217376" cy="882900"/>
              <a:chOff x="9364507" y="2730500"/>
              <a:chExt cx="2417444" cy="882900"/>
            </a:xfrm>
          </p:grpSpPr>
          <p:sp>
            <p:nvSpPr>
              <p:cNvPr id="362" name="Google Shape;362;g16f2f88eef6_0_0"/>
              <p:cNvSpPr/>
              <p:nvPr/>
            </p:nvSpPr>
            <p:spPr>
              <a:xfrm>
                <a:off x="9364507" y="2730500"/>
                <a:ext cx="2417400" cy="88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Anesthesiology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Sung-Hoon Kim, Eun Ho Lee</a:t>
                </a:r>
                <a:r>
                  <a:rPr b="0" i="0" lang="en-US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b="0" i="0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3" name="Google Shape;363;g16f2f88eef6_0_0"/>
              <p:cNvCxnSpPr/>
              <p:nvPr/>
            </p:nvCxnSpPr>
            <p:spPr>
              <a:xfrm>
                <a:off x="9454551" y="3175000"/>
                <a:ext cx="232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64" name="Google Shape;364;g16f2f88eef6_0_0"/>
            <p:cNvGrpSpPr/>
            <p:nvPr/>
          </p:nvGrpSpPr>
          <p:grpSpPr>
            <a:xfrm>
              <a:off x="4467479" y="3557370"/>
              <a:ext cx="3252363" cy="1547700"/>
              <a:chOff x="410157" y="4769200"/>
              <a:chExt cx="2443732" cy="1547700"/>
            </a:xfrm>
          </p:grpSpPr>
          <p:sp>
            <p:nvSpPr>
              <p:cNvPr id="365" name="Google Shape;365;g16f2f88eef6_0_0"/>
              <p:cNvSpPr/>
              <p:nvPr/>
            </p:nvSpPr>
            <p:spPr>
              <a:xfrm>
                <a:off x="410157" y="4769200"/>
                <a:ext cx="2429400" cy="15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Neurology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Dong-Wha Kang, Chongsik Lee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Jaehong Lee, Sangbeom Jun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Misun Kwon, Beomjun Kim, Sun Kwon, Eun-Jae Lee</a:t>
                </a:r>
                <a:r>
                  <a:rPr b="0" i="0" lang="en-US" sz="8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b="0" i="0" sz="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6" name="Google Shape;366;g16f2f88eef6_0_0"/>
              <p:cNvCxnSpPr/>
              <p:nvPr/>
            </p:nvCxnSpPr>
            <p:spPr>
              <a:xfrm>
                <a:off x="526489" y="5219700"/>
                <a:ext cx="232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67" name="Google Shape;367;g16f2f88eef6_0_0"/>
            <p:cNvGrpSpPr/>
            <p:nvPr/>
          </p:nvGrpSpPr>
          <p:grpSpPr>
            <a:xfrm>
              <a:off x="8391111" y="3557370"/>
              <a:ext cx="3351472" cy="1104600"/>
              <a:chOff x="3458661" y="4769200"/>
              <a:chExt cx="2518200" cy="1104600"/>
            </a:xfrm>
          </p:grpSpPr>
          <p:sp>
            <p:nvSpPr>
              <p:cNvPr id="368" name="Google Shape;368;g16f2f88eef6_0_0"/>
              <p:cNvSpPr/>
              <p:nvPr/>
            </p:nvSpPr>
            <p:spPr>
              <a:xfrm>
                <a:off x="3458661" y="4769200"/>
                <a:ext cx="2518200" cy="11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Surgery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Beom Seok Ko, JongHun Jeong</a:t>
                </a:r>
                <a:endParaRPr b="0" i="0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Songchuk Kim, Tae-Yon Sung</a:t>
                </a:r>
                <a:r>
                  <a:rPr b="0" i="0" lang="en-US" sz="10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b="0" i="0" sz="9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9" name="Google Shape;369;g16f2f88eef6_0_0"/>
              <p:cNvCxnSpPr/>
              <p:nvPr/>
            </p:nvCxnSpPr>
            <p:spPr>
              <a:xfrm>
                <a:off x="3579809" y="5219700"/>
                <a:ext cx="232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70" name="Google Shape;370;g16f2f88eef6_0_0"/>
            <p:cNvGrpSpPr/>
            <p:nvPr/>
          </p:nvGrpSpPr>
          <p:grpSpPr>
            <a:xfrm>
              <a:off x="444979" y="5292462"/>
              <a:ext cx="3445301" cy="882900"/>
              <a:chOff x="6512006" y="4769199"/>
              <a:chExt cx="2588700" cy="882900"/>
            </a:xfrm>
          </p:grpSpPr>
          <p:sp>
            <p:nvSpPr>
              <p:cNvPr id="371" name="Google Shape;371;g16f2f88eef6_0_0"/>
              <p:cNvSpPr/>
              <p:nvPr/>
            </p:nvSpPr>
            <p:spPr>
              <a:xfrm>
                <a:off x="6512006" y="4769199"/>
                <a:ext cx="2588700" cy="88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Gastroenterology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Jeongsik Byeon, Kang Mo Kim, Do-hoon Kim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2" name="Google Shape;372;g16f2f88eef6_0_0"/>
              <p:cNvCxnSpPr/>
              <p:nvPr/>
            </p:nvCxnSpPr>
            <p:spPr>
              <a:xfrm>
                <a:off x="6597545" y="5219700"/>
                <a:ext cx="232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73" name="Google Shape;373;g16f2f88eef6_0_0"/>
            <p:cNvGrpSpPr/>
            <p:nvPr/>
          </p:nvGrpSpPr>
          <p:grpSpPr>
            <a:xfrm>
              <a:off x="4441720" y="5292462"/>
              <a:ext cx="3217376" cy="882900"/>
              <a:chOff x="3439365" y="5134754"/>
              <a:chExt cx="2417444" cy="882900"/>
            </a:xfrm>
          </p:grpSpPr>
          <p:sp>
            <p:nvSpPr>
              <p:cNvPr id="374" name="Google Shape;374;g16f2f88eef6_0_0"/>
              <p:cNvSpPr/>
              <p:nvPr/>
            </p:nvSpPr>
            <p:spPr>
              <a:xfrm>
                <a:off x="3439365" y="5134754"/>
                <a:ext cx="2417400" cy="88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en-US" sz="16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Emergency Medicine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Dong-Woo Seo</a:t>
                </a:r>
                <a:endParaRPr b="0" i="0" sz="12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75" name="Google Shape;375;g16f2f88eef6_0_0"/>
              <p:cNvCxnSpPr/>
              <p:nvPr/>
            </p:nvCxnSpPr>
            <p:spPr>
              <a:xfrm>
                <a:off x="3529409" y="5585255"/>
                <a:ext cx="232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376" name="Google Shape;376;g16f2f88eef6_0_0"/>
            <p:cNvGrpSpPr/>
            <p:nvPr/>
          </p:nvGrpSpPr>
          <p:grpSpPr>
            <a:xfrm>
              <a:off x="8459304" y="5292462"/>
              <a:ext cx="3194411" cy="809100"/>
              <a:chOff x="9364507" y="5645499"/>
              <a:chExt cx="2417444" cy="809100"/>
            </a:xfrm>
          </p:grpSpPr>
          <p:sp>
            <p:nvSpPr>
              <p:cNvPr id="377" name="Google Shape;377;g16f2f88eef6_0_0"/>
              <p:cNvSpPr/>
              <p:nvPr/>
            </p:nvSpPr>
            <p:spPr>
              <a:xfrm>
                <a:off x="9364507" y="5645499"/>
                <a:ext cx="2417400" cy="80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1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Pulmonology and Critical Care Medicine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t/>
                </a:r>
                <a:endParaRPr b="0" i="0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indent="0" lvl="0" marL="36511" marR="0" rtl="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Yoen-mok Oh, Sei Won Lee, Jin-won Huh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8" name="Google Shape;378;g16f2f88eef6_0_0"/>
              <p:cNvCxnSpPr/>
              <p:nvPr/>
            </p:nvCxnSpPr>
            <p:spPr>
              <a:xfrm>
                <a:off x="9454551" y="6096000"/>
                <a:ext cx="2327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pic>
        <p:nvPicPr>
          <p:cNvPr id="379" name="Google Shape;379;g16f2f88eef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8382" y="292462"/>
            <a:ext cx="3193619" cy="87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6f2f88eef6_0_0"/>
          <p:cNvPicPr preferRelativeResize="0"/>
          <p:nvPr/>
        </p:nvPicPr>
        <p:blipFill rotWithShape="1">
          <a:blip r:embed="rId4">
            <a:alphaModFix amt="50000"/>
          </a:blip>
          <a:srcRect b="15571" l="5993" r="14089" t="2115"/>
          <a:stretch/>
        </p:blipFill>
        <p:spPr>
          <a:xfrm>
            <a:off x="0" y="0"/>
            <a:ext cx="1219199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3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3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" name="Google Shape;108;p3"/>
          <p:cNvSpPr txBox="1"/>
          <p:nvPr/>
        </p:nvSpPr>
        <p:spPr>
          <a:xfrm>
            <a:off x="152400" y="231750"/>
            <a:ext cx="94908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Introduction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8799" y="2260583"/>
            <a:ext cx="8154401" cy="23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4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" name="Google Shape;116;p4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4"/>
          <p:cNvSpPr txBox="1"/>
          <p:nvPr/>
        </p:nvSpPr>
        <p:spPr>
          <a:xfrm>
            <a:off x="152400" y="231750"/>
            <a:ext cx="94908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Background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1907" y="830974"/>
            <a:ext cx="6088185" cy="105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493" y="4569496"/>
            <a:ext cx="6787823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38397" y="5406461"/>
            <a:ext cx="5515203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6493" y="2399795"/>
            <a:ext cx="6276777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1427" y="3232277"/>
            <a:ext cx="6809143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6646" y="2111795"/>
            <a:ext cx="1805932" cy="2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6646" y="4281496"/>
            <a:ext cx="1809819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Google Shape;130;p5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1" name="Google Shape;131;p5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5"/>
          <p:cNvSpPr txBox="1"/>
          <p:nvPr/>
        </p:nvSpPr>
        <p:spPr>
          <a:xfrm>
            <a:off x="152400" y="231750"/>
            <a:ext cx="94908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Background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1907" y="830974"/>
            <a:ext cx="6088185" cy="1059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470" y="2644690"/>
            <a:ext cx="3311022" cy="3069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5"/>
          <p:cNvGrpSpPr/>
          <p:nvPr/>
        </p:nvGrpSpPr>
        <p:grpSpPr>
          <a:xfrm>
            <a:off x="2500088" y="3029729"/>
            <a:ext cx="7191820" cy="3189988"/>
            <a:chOff x="2500088" y="2954678"/>
            <a:chExt cx="7191820" cy="3189988"/>
          </a:xfrm>
        </p:grpSpPr>
        <p:pic>
          <p:nvPicPr>
            <p:cNvPr id="137" name="Google Shape;137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99477" y="2954678"/>
              <a:ext cx="6793042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500088" y="3984666"/>
              <a:ext cx="7191820" cy="21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" name="Google Shape;13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6646" y="2356690"/>
            <a:ext cx="1809819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6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6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6"/>
          <p:cNvSpPr txBox="1"/>
          <p:nvPr/>
        </p:nvSpPr>
        <p:spPr>
          <a:xfrm>
            <a:off x="152400" y="231750"/>
            <a:ext cx="94908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Background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837" y="1132610"/>
            <a:ext cx="705636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2666" y="1441160"/>
            <a:ext cx="7126668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4837" y="2286841"/>
            <a:ext cx="5900487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16658" y="2538841"/>
            <a:ext cx="6558684" cy="354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7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" name="Google Shape;157;p7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7"/>
          <p:cNvSpPr txBox="1"/>
          <p:nvPr/>
        </p:nvSpPr>
        <p:spPr>
          <a:xfrm>
            <a:off x="152400" y="231750"/>
            <a:ext cx="94908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Background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837" y="1274957"/>
            <a:ext cx="5900487" cy="25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7"/>
          <p:cNvGrpSpPr/>
          <p:nvPr/>
        </p:nvGrpSpPr>
        <p:grpSpPr>
          <a:xfrm>
            <a:off x="270139" y="2907945"/>
            <a:ext cx="11651716" cy="1800000"/>
            <a:chOff x="302907" y="3710179"/>
            <a:chExt cx="11651716" cy="1800000"/>
          </a:xfrm>
        </p:grpSpPr>
        <p:pic>
          <p:nvPicPr>
            <p:cNvPr id="162" name="Google Shape;162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2907" y="3710179"/>
              <a:ext cx="4724999" cy="18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27906" y="4250179"/>
              <a:ext cx="6926717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Google Shape;16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00501" y="4888765"/>
            <a:ext cx="6390993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837" y="5897585"/>
            <a:ext cx="5946441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40512" y="1602160"/>
            <a:ext cx="7310969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68122" y="2544163"/>
            <a:ext cx="6055748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0078" y="2229367"/>
            <a:ext cx="6371843" cy="7168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8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" name="Google Shape;174;p8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" name="Google Shape;175;p8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Diffusion models and denoising autoencoders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3.1 Forward process and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0" baseline="-2500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2891" y="3485303"/>
            <a:ext cx="2766647" cy="30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5684" y="4177483"/>
            <a:ext cx="656063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/>
          <p:nvPr/>
        </p:nvSpPr>
        <p:spPr>
          <a:xfrm>
            <a:off x="3278909" y="2229367"/>
            <a:ext cx="1810327" cy="716882"/>
          </a:xfrm>
          <a:prstGeom prst="roundRect">
            <a:avLst>
              <a:gd fmla="val 16667" name="adj"/>
            </a:avLst>
          </a:prstGeom>
          <a:noFill/>
          <a:ln cap="flat" cmpd="sng" w="222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8"/>
          <p:cNvCxnSpPr>
            <a:stCxn id="179" idx="2"/>
            <a:endCxn id="177" idx="1"/>
          </p:cNvCxnSpPr>
          <p:nvPr/>
        </p:nvCxnSpPr>
        <p:spPr>
          <a:xfrm rot="5400000">
            <a:off x="3547473" y="3001749"/>
            <a:ext cx="692100" cy="581100"/>
          </a:xfrm>
          <a:prstGeom prst="bentConnector4">
            <a:avLst>
              <a:gd fmla="val 38944" name="adj1"/>
              <a:gd fmla="val 139354" name="adj2"/>
            </a:avLst>
          </a:prstGeom>
          <a:noFill/>
          <a:ln cap="flat" cmpd="sng" w="222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0078" y="1650908"/>
            <a:ext cx="6371843" cy="7168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9"/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7" name="Google Shape;187;p9"/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p9"/>
          <p:cNvSpPr txBox="1"/>
          <p:nvPr/>
        </p:nvSpPr>
        <p:spPr>
          <a:xfrm>
            <a:off x="152400" y="231750"/>
            <a:ext cx="9490800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Diffusion models and denoising autoencoders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3.2 Forward process and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0" baseline="-25000" i="1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9275" y="223512"/>
            <a:ext cx="2130324" cy="5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0078" y="2938225"/>
            <a:ext cx="6362299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10078" y="3984963"/>
            <a:ext cx="6881759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9"/>
          <p:cNvSpPr/>
          <p:nvPr/>
        </p:nvSpPr>
        <p:spPr>
          <a:xfrm>
            <a:off x="5249212" y="1601740"/>
            <a:ext cx="2872154" cy="797451"/>
          </a:xfrm>
          <a:prstGeom prst="roundRect">
            <a:avLst>
              <a:gd fmla="val 16667" name="adj"/>
            </a:avLst>
          </a:prstGeom>
          <a:noFill/>
          <a:ln cap="flat" cmpd="sng" w="222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88190" y="4595076"/>
            <a:ext cx="3815617" cy="56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88191" y="5243045"/>
            <a:ext cx="4143010" cy="1255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9"/>
          <p:cNvCxnSpPr>
            <a:stCxn id="192" idx="2"/>
            <a:endCxn id="193" idx="3"/>
          </p:cNvCxnSpPr>
          <p:nvPr/>
        </p:nvCxnSpPr>
        <p:spPr>
          <a:xfrm flipH="1" rot="-5400000">
            <a:off x="6104189" y="2980291"/>
            <a:ext cx="2480700" cy="1318500"/>
          </a:xfrm>
          <a:prstGeom prst="bentConnector4">
            <a:avLst>
              <a:gd fmla="val 12611" name="adj1"/>
              <a:gd fmla="val 251649" name="adj2"/>
            </a:avLst>
          </a:prstGeom>
          <a:noFill/>
          <a:ln cap="flat" cmpd="sng" w="222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2019-10-31T04:46:14Z</dcterms:created>
  <dc:creator>김민경</dc:creator>
</cp:coreProperties>
</file>